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65" r:id="rId2"/>
    <p:sldId id="270" r:id="rId3"/>
    <p:sldId id="271" r:id="rId4"/>
    <p:sldId id="273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 varScale="1">
        <p:scale>
          <a:sx n="86" d="100"/>
          <a:sy n="86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6758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4763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4461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1234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6479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7900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38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51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55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Λέιζερ</a:t>
            </a:r>
            <a:endParaRPr lang="pt-BR" sz="6000" u="sng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Πως Παράγει Φως το Λέιζερ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2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Πως Παράγει Φως το Λέιζερ</a:t>
            </a:r>
          </a:p>
        </p:txBody>
      </p:sp>
      <p:sp>
        <p:nvSpPr>
          <p:cNvPr id="7" name="Retângulo 6"/>
          <p:cNvSpPr/>
          <p:nvPr/>
        </p:nvSpPr>
        <p:spPr>
          <a:xfrm>
            <a:off x="323528" y="1412776"/>
            <a:ext cx="864096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600" b="1" spc="100" dirty="0" smtClean="0">
                <a:solidFill>
                  <a:srgbClr val="54BC9B"/>
                </a:solidFill>
              </a:rPr>
              <a:t>Πώς </a:t>
            </a:r>
            <a:r>
              <a:rPr lang="el-GR" sz="2600" b="1" spc="100" dirty="0" smtClean="0">
                <a:solidFill>
                  <a:srgbClr val="54BC9B"/>
                </a:solidFill>
              </a:rPr>
              <a:t>ο σωλήνας </a:t>
            </a:r>
            <a:r>
              <a:rPr lang="el-GR" sz="2600" b="1" spc="100" dirty="0" smtClean="0">
                <a:solidFill>
                  <a:srgbClr val="54BC9B"/>
                </a:solidFill>
              </a:rPr>
              <a:t>φλας και το κρύσταλλο </a:t>
            </a:r>
            <a:r>
              <a:rPr lang="el-GR" sz="2600" b="1" spc="100" dirty="0" smtClean="0">
                <a:solidFill>
                  <a:srgbClr val="54BC9B"/>
                </a:solidFill>
              </a:rPr>
              <a:t>παράγουν </a:t>
            </a:r>
            <a:r>
              <a:rPr lang="el-GR" sz="2600" b="1" spc="100" dirty="0" smtClean="0">
                <a:solidFill>
                  <a:srgbClr val="54BC9B"/>
                </a:solidFill>
              </a:rPr>
              <a:t>φως λέιζερ</a:t>
            </a:r>
            <a:r>
              <a:rPr lang="el-GR" sz="2600" b="1" spc="100" dirty="0" smtClean="0">
                <a:solidFill>
                  <a:srgbClr val="54BC9B"/>
                </a:solidFill>
              </a:rPr>
              <a:t>;</a:t>
            </a:r>
            <a:br>
              <a:rPr lang="el-GR" sz="2600" b="1" spc="100" dirty="0" smtClean="0">
                <a:solidFill>
                  <a:srgbClr val="54BC9B"/>
                </a:solidFill>
              </a:rPr>
            </a:br>
            <a:endParaRPr lang="pt-BR" sz="2600" b="1" spc="100" dirty="0">
              <a:solidFill>
                <a:srgbClr val="54BC9B"/>
              </a:solidFill>
            </a:endParaRPr>
          </a:p>
          <a:p>
            <a:r>
              <a:rPr lang="el-GR" sz="2600" b="1" spc="100" dirty="0" smtClean="0">
                <a:solidFill>
                  <a:schemeClr val="bg1"/>
                </a:solidFill>
              </a:rPr>
              <a:t>ΒΗΜΑΤΑ</a:t>
            </a:r>
            <a:r>
              <a:rPr lang="pt-BR" sz="2600" b="1" spc="100" dirty="0" smtClean="0">
                <a:solidFill>
                  <a:schemeClr val="bg1"/>
                </a:solidFill>
              </a:rPr>
              <a:t>:</a:t>
            </a:r>
            <a:endParaRPr lang="pt-BR" sz="2600" b="1" spc="100" dirty="0" smtClean="0">
              <a:solidFill>
                <a:srgbClr val="54BC9B"/>
              </a:solidFill>
            </a:endParaRPr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pPr marL="514350" indent="-514350">
              <a:buAutoNum type="arabicPeriod"/>
            </a:pPr>
            <a:r>
              <a:rPr lang="el-GR" sz="2600" b="1" spc="100" dirty="0" smtClean="0">
                <a:solidFill>
                  <a:srgbClr val="54BC9B"/>
                </a:solidFill>
              </a:rPr>
              <a:t>Μια ηλεκτρική </a:t>
            </a:r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</a:rPr>
              <a:t>τροφοδοσία υψηλής τάσης </a:t>
            </a:r>
            <a:r>
              <a:rPr lang="el-GR" sz="2600" b="1" spc="100" dirty="0" smtClean="0">
                <a:solidFill>
                  <a:srgbClr val="54BC9B"/>
                </a:solidFill>
              </a:rPr>
              <a:t>κάνει το σωλήνα </a:t>
            </a:r>
            <a:r>
              <a:rPr lang="el-GR" sz="2600" b="1" spc="100" dirty="0" smtClean="0">
                <a:solidFill>
                  <a:srgbClr val="54BC9B"/>
                </a:solidFill>
              </a:rPr>
              <a:t>φλας να </a:t>
            </a:r>
            <a:r>
              <a:rPr lang="el-GR" sz="2600" b="1" spc="100" dirty="0" smtClean="0">
                <a:solidFill>
                  <a:srgbClr val="54BC9B"/>
                </a:solidFill>
              </a:rPr>
              <a:t>ανάβει και να σβήνει</a:t>
            </a:r>
            <a:r>
              <a:rPr lang="el-GR" sz="2600" b="1" spc="100" dirty="0" smtClean="0">
                <a:solidFill>
                  <a:srgbClr val="54BC9B"/>
                </a:solidFill>
              </a:rPr>
              <a:t>.</a:t>
            </a:r>
          </a:p>
          <a:p>
            <a:pPr marL="514350" indent="-514350">
              <a:buAutoNum type="arabicPeriod"/>
            </a:pPr>
            <a:endParaRPr lang="pt-BR" sz="2600" b="1" spc="100" dirty="0" smtClean="0">
              <a:solidFill>
                <a:srgbClr val="54BC9B"/>
              </a:solidFill>
            </a:endParaRPr>
          </a:p>
          <a:p>
            <a:pPr marL="514350" indent="-514350">
              <a:buAutoNum type="arabicPeriod"/>
            </a:pPr>
            <a:r>
              <a:rPr lang="el-GR" sz="2600" b="1" spc="100" dirty="0" smtClean="0">
                <a:solidFill>
                  <a:srgbClr val="54BC9B"/>
                </a:solidFill>
              </a:rPr>
              <a:t>Κάθε φορά που ο σωλήνας </a:t>
            </a:r>
            <a:r>
              <a:rPr lang="el-GR" sz="2600" b="1" spc="100" dirty="0" smtClean="0">
                <a:solidFill>
                  <a:srgbClr val="54BC9B"/>
                </a:solidFill>
              </a:rPr>
              <a:t>ανάβει, </a:t>
            </a:r>
            <a:r>
              <a:rPr lang="el-GR" sz="2600" b="1" spc="100" dirty="0" smtClean="0">
                <a:solidFill>
                  <a:srgbClr val="54BC9B"/>
                </a:solidFill>
              </a:rPr>
              <a:t>"αντλεί" ενέργεια στο ρουμπίνι κρύσταλλο. </a:t>
            </a:r>
            <a:r>
              <a:rPr lang="el-GR" sz="2600" b="1" spc="100" dirty="0" smtClean="0">
                <a:solidFill>
                  <a:srgbClr val="54BC9B"/>
                </a:solidFill>
              </a:rPr>
              <a:t>Τα αναβοσβήσματα που </a:t>
            </a:r>
            <a:r>
              <a:rPr lang="el-GR" sz="2600" b="1" spc="100" dirty="0" smtClean="0">
                <a:solidFill>
                  <a:srgbClr val="54BC9B"/>
                </a:solidFill>
              </a:rPr>
              <a:t>κάνει </a:t>
            </a:r>
            <a:r>
              <a:rPr lang="el-GR" sz="2600" b="1" spc="100" dirty="0" smtClean="0">
                <a:solidFill>
                  <a:srgbClr val="54BC9B"/>
                </a:solidFill>
              </a:rPr>
              <a:t>μεταβιβάζουν ενέργεια </a:t>
            </a:r>
            <a:r>
              <a:rPr lang="el-GR" sz="2600" b="1" spc="100" dirty="0" smtClean="0">
                <a:solidFill>
                  <a:srgbClr val="54BC9B"/>
                </a:solidFill>
              </a:rPr>
              <a:t>στον κρύσταλλο με τη μορφή </a:t>
            </a:r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</a:rPr>
              <a:t>φωτονίων</a:t>
            </a:r>
            <a:r>
              <a:rPr lang="el-GR" sz="2600" b="1" spc="100" dirty="0" smtClean="0">
                <a:solidFill>
                  <a:srgbClr val="54BC9B"/>
                </a:solidFill>
              </a:rPr>
              <a:t>.</a:t>
            </a:r>
            <a:endParaRPr lang="pt-BR" sz="2800" dirty="0"/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 smtClean="0">
                <a:solidFill>
                  <a:schemeClr val="bg1"/>
                </a:solidFill>
              </a:rPr>
              <a:t>                                   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570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ΒΗΜΑΤΑ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527750"/>
            <a:ext cx="864096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l-GR" sz="2600" b="1" spc="100" dirty="0" smtClean="0">
                <a:solidFill>
                  <a:srgbClr val="54BC9B"/>
                </a:solidFill>
              </a:rPr>
              <a:t>Τα άτομα στο κρυστάλλινο ρουμπίνι απορροφούν αυτή την ενέργεια σε μια διαδικασία που ονομάζεται </a:t>
            </a:r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</a:rPr>
              <a:t>απορρόφηση</a:t>
            </a:r>
            <a:r>
              <a:rPr lang="el-GR" sz="2600" b="1" spc="100" dirty="0" smtClean="0">
                <a:solidFill>
                  <a:srgbClr val="54BC9B"/>
                </a:solidFill>
              </a:rPr>
              <a:t>. Όταν ένα άτομο απορροφά ένα φωτόνιο ενέργειας, ένα από τα ηλεκτρόνια του πέφτει από ένα χαμηλό επίπεδο ενέργειας σε ένα υψηλότερο</a:t>
            </a:r>
            <a:r>
              <a:rPr lang="el-GR" sz="2600" b="1" spc="100" dirty="0" smtClean="0">
                <a:solidFill>
                  <a:srgbClr val="54BC9B"/>
                </a:solidFill>
              </a:rPr>
              <a:t>.</a:t>
            </a:r>
          </a:p>
          <a:p>
            <a:pPr marL="514350" indent="-514350">
              <a:buFont typeface="+mj-lt"/>
              <a:buAutoNum type="arabicPeriod" startAt="3"/>
            </a:pPr>
            <a:endParaRPr lang="pt-BR" sz="2600" b="1" spc="100" dirty="0" smtClean="0">
              <a:solidFill>
                <a:srgbClr val="54BC9B"/>
              </a:solidFill>
            </a:endParaRPr>
          </a:p>
          <a:p>
            <a:pPr lvl="1"/>
            <a:r>
              <a:rPr lang="el-GR" sz="2600" b="1" spc="100" dirty="0" smtClean="0">
                <a:solidFill>
                  <a:srgbClr val="54BC9B"/>
                </a:solidFill>
              </a:rPr>
              <a:t>Αυτό θέτει το άτομο σε </a:t>
            </a:r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</a:rPr>
              <a:t>διεγερμένη κατάσταση</a:t>
            </a:r>
            <a:r>
              <a:rPr lang="el-GR" sz="2600" b="1" spc="100" dirty="0" smtClean="0">
                <a:solidFill>
                  <a:srgbClr val="54BC9B"/>
                </a:solidFill>
              </a:rPr>
              <a:t>, </a:t>
            </a:r>
            <a:r>
              <a:rPr lang="el-GR" sz="2600" b="1" spc="100" dirty="0" smtClean="0">
                <a:solidFill>
                  <a:srgbClr val="54BC9B"/>
                </a:solidFill>
              </a:rPr>
              <a:t>αλλά το καθιστά ασταθές. Επειδή το διεγερμένο άτομο είναι ασταθές, το ηλεκτρόνιο μπορεί να παραμείνει στο υψηλότερο επίπεδο ενέργειας μόνο για μερικά χιλιοστά του δευτερολέπτου.</a:t>
            </a:r>
            <a:r>
              <a:rPr lang="pt-BR" sz="2600" b="1" spc="100" dirty="0" smtClean="0">
                <a:solidFill>
                  <a:schemeClr val="bg1"/>
                </a:solidFill>
              </a:rPr>
              <a:t>                                   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246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ΒΗΜΑΤΑ</a:t>
            </a:r>
            <a:endParaRPr lang="pt-BR" sz="4200" b="1" spc="600" dirty="0" smtClean="0">
              <a:solidFill>
                <a:srgbClr val="2C3C4F"/>
              </a:solidFill>
              <a:ea typeface="Andale Mono" charset="0"/>
              <a:cs typeface="Andale Mono" charset="0"/>
            </a:endParaRPr>
          </a:p>
          <a:p>
            <a:pPr algn="ctr"/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717640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l-GR" sz="2600" b="1" spc="100" dirty="0" smtClean="0">
                <a:solidFill>
                  <a:srgbClr val="54BC9B"/>
                </a:solidFill>
              </a:rPr>
              <a:t>Έτσι πέφτει </a:t>
            </a:r>
            <a:r>
              <a:rPr lang="el-GR" sz="2600" b="1" spc="100" dirty="0" smtClean="0">
                <a:solidFill>
                  <a:srgbClr val="54BC9B"/>
                </a:solidFill>
              </a:rPr>
              <a:t>στο αρχικό </a:t>
            </a:r>
            <a:r>
              <a:rPr lang="el-GR" sz="2600" b="1" spc="100" dirty="0" smtClean="0">
                <a:solidFill>
                  <a:srgbClr val="54BC9B"/>
                </a:solidFill>
              </a:rPr>
              <a:t>του </a:t>
            </a:r>
            <a:r>
              <a:rPr lang="el-GR" sz="2600" b="1" spc="100" dirty="0" smtClean="0">
                <a:solidFill>
                  <a:srgbClr val="54BC9B"/>
                </a:solidFill>
              </a:rPr>
              <a:t>επίπεδο, εκπέμποντας την ενέργεια που απορρόφησε ως νέο φωτόνιο της ακτινοβολίας του </a:t>
            </a:r>
            <a:r>
              <a:rPr lang="el-GR" sz="2600" b="1" spc="100" dirty="0" smtClean="0">
                <a:solidFill>
                  <a:srgbClr val="54BC9B"/>
                </a:solidFill>
              </a:rPr>
              <a:t>φωτός. </a:t>
            </a:r>
            <a:r>
              <a:rPr lang="el-GR" sz="2600" b="1" spc="100" dirty="0" smtClean="0">
                <a:solidFill>
                  <a:srgbClr val="54BC9B"/>
                </a:solidFill>
              </a:rPr>
              <a:t>Αυτή η διαδικασία ονομάζεται </a:t>
            </a:r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</a:rPr>
              <a:t>αυθόρμητη εκπομπή</a:t>
            </a:r>
            <a:r>
              <a:rPr lang="el-GR" sz="2600" b="1" spc="100" dirty="0" smtClean="0">
                <a:solidFill>
                  <a:srgbClr val="54BC9B"/>
                </a:solidFill>
              </a:rPr>
              <a:t>.</a:t>
            </a:r>
          </a:p>
          <a:p>
            <a:pPr lvl="1"/>
            <a:endParaRPr lang="pt-BR" sz="2600" b="1" spc="100" dirty="0" smtClean="0">
              <a:solidFill>
                <a:srgbClr val="54BC9B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l-GR" sz="2600" b="1" spc="100" dirty="0" smtClean="0">
                <a:solidFill>
                  <a:srgbClr val="54BC9B"/>
                </a:solidFill>
              </a:rPr>
              <a:t>Τα φωτόνια που </a:t>
            </a:r>
            <a:r>
              <a:rPr lang="el-GR" sz="2600" b="1" spc="100" dirty="0" smtClean="0">
                <a:solidFill>
                  <a:srgbClr val="54BC9B"/>
                </a:solidFill>
              </a:rPr>
              <a:t>εκπέμπουν </a:t>
            </a:r>
            <a:r>
              <a:rPr lang="el-GR" sz="2600" b="1" spc="100" dirty="0" smtClean="0">
                <a:solidFill>
                  <a:srgbClr val="54BC9B"/>
                </a:solidFill>
              </a:rPr>
              <a:t>τα άτομα </a:t>
            </a:r>
            <a:r>
              <a:rPr lang="el-GR" sz="2600" b="1" spc="100" dirty="0" smtClean="0">
                <a:solidFill>
                  <a:srgbClr val="54BC9B"/>
                </a:solidFill>
              </a:rPr>
              <a:t>περνούν </a:t>
            </a:r>
            <a:r>
              <a:rPr lang="el-GR" sz="2600" b="1" spc="100" dirty="0" smtClean="0">
                <a:solidFill>
                  <a:srgbClr val="54BC9B"/>
                </a:solidFill>
              </a:rPr>
              <a:t>μέσα και έξω από το κρυστάλλινο ρουμπίνι, </a:t>
            </a:r>
            <a:r>
              <a:rPr lang="el-GR" sz="2600" b="1" spc="100" dirty="0" smtClean="0">
                <a:solidFill>
                  <a:srgbClr val="54BC9B"/>
                </a:solidFill>
              </a:rPr>
              <a:t>κινούμενα </a:t>
            </a:r>
            <a:r>
              <a:rPr lang="el-GR" sz="2600" b="1" spc="100" dirty="0" smtClean="0">
                <a:solidFill>
                  <a:srgbClr val="54BC9B"/>
                </a:solidFill>
              </a:rPr>
              <a:t>με την ταχύτητα του φωτός. 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  <a:p>
            <a:pPr marL="514350" indent="-514350">
              <a:buFont typeface="+mj-lt"/>
              <a:buAutoNum type="arabicPeriod" startAt="4"/>
            </a:pPr>
            <a:endParaRPr lang="pt-BR" sz="2800" dirty="0"/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 smtClean="0">
                <a:solidFill>
                  <a:schemeClr val="bg1"/>
                </a:solidFill>
              </a:rPr>
              <a:t>                                   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69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ΒΗΜΑΤΑ</a:t>
            </a:r>
            <a:endParaRPr lang="pt-BR" sz="4200" b="1" spc="600" dirty="0" smtClean="0">
              <a:solidFill>
                <a:srgbClr val="2C3C4F"/>
              </a:solidFill>
              <a:ea typeface="Andale Mono" charset="0"/>
              <a:cs typeface="Andale Mono" charset="0"/>
            </a:endParaRPr>
          </a:p>
          <a:p>
            <a:pPr algn="ctr"/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717640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l-GR" sz="2600" b="1" spc="100" dirty="0" smtClean="0">
                <a:solidFill>
                  <a:srgbClr val="54BC9B"/>
                </a:solidFill>
              </a:rPr>
              <a:t>Περιοδικά, </a:t>
            </a:r>
            <a:r>
              <a:rPr lang="el-GR" sz="2600" b="1" spc="100" dirty="0" smtClean="0">
                <a:solidFill>
                  <a:srgbClr val="54BC9B"/>
                </a:solidFill>
              </a:rPr>
              <a:t>ένα από αυτά τα φωτόνια χτυπά ένα ήδη διεγερμένο άτομο. Όταν συμβεί αυτό, το διεγερμένο άτομο εκπέμπει δύο φωτόνια φωτός αντί ενός. Αυτό ονομάζεται </a:t>
            </a:r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</a:rPr>
              <a:t>διεγερμένη εκπομπή</a:t>
            </a:r>
            <a:r>
              <a:rPr lang="el-GR" sz="2600" b="1" spc="100" dirty="0" smtClean="0">
                <a:solidFill>
                  <a:srgbClr val="54BC9B"/>
                </a:solidFill>
              </a:rPr>
              <a:t>.</a:t>
            </a:r>
          </a:p>
          <a:p>
            <a:pPr marL="514350" indent="-514350">
              <a:buFont typeface="+mj-lt"/>
              <a:buAutoNum type="arabicPeriod" startAt="5"/>
            </a:pPr>
            <a:endParaRPr lang="pt-BR" sz="2600" b="1" spc="100" dirty="0">
              <a:solidFill>
                <a:srgbClr val="54BC9B"/>
              </a:solidFill>
            </a:endParaRPr>
          </a:p>
          <a:p>
            <a:pPr lvl="1"/>
            <a:r>
              <a:rPr lang="el-GR" sz="2600" b="1" spc="100" dirty="0" smtClean="0">
                <a:solidFill>
                  <a:srgbClr val="54BC9B"/>
                </a:solidFill>
              </a:rPr>
              <a:t>Τώρα </a:t>
            </a:r>
            <a:r>
              <a:rPr lang="el-GR" sz="2600" b="1" spc="100" dirty="0" smtClean="0">
                <a:solidFill>
                  <a:srgbClr val="54BC9B"/>
                </a:solidFill>
              </a:rPr>
              <a:t>ένα φωτόνιο φωτός έχει παράξει δύο, έτσι το φως έχει ενισχυθεί (αυξήθηκε σε δύναμη). 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  <a:p>
            <a:pPr marL="514350" indent="-514350">
              <a:buFont typeface="+mj-lt"/>
              <a:buAutoNum type="arabicPeriod" startAt="5"/>
            </a:pPr>
            <a:endParaRPr lang="pt-BR" sz="2800" dirty="0"/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 smtClean="0">
                <a:solidFill>
                  <a:schemeClr val="bg1"/>
                </a:solidFill>
              </a:rPr>
              <a:t>                                   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337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ΒΗΜΑΤΑ</a:t>
            </a:r>
            <a:endParaRPr lang="pt-BR" sz="4200" b="1" spc="600" dirty="0" smtClean="0">
              <a:solidFill>
                <a:srgbClr val="2C3C4F"/>
              </a:solidFill>
              <a:ea typeface="Andale Mono" charset="0"/>
              <a:cs typeface="Andale Mono" charset="0"/>
            </a:endParaRPr>
          </a:p>
          <a:p>
            <a:pPr algn="ctr"/>
            <a:endParaRPr lang="pt-BR" sz="4200" b="1" spc="600" dirty="0" smtClean="0">
              <a:solidFill>
                <a:srgbClr val="2C3C4F"/>
              </a:solidFill>
              <a:ea typeface="Andale Mono" charset="0"/>
              <a:cs typeface="Andale Mono" charset="0"/>
            </a:endParaRPr>
          </a:p>
          <a:p>
            <a:pPr algn="ctr"/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995219"/>
            <a:ext cx="864096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600" b="1" spc="100" dirty="0" smtClean="0">
                <a:solidFill>
                  <a:srgbClr val="54BC9B"/>
                </a:solidFill>
              </a:rPr>
              <a:t>Με </a:t>
            </a:r>
            <a:r>
              <a:rPr lang="el-GR" sz="2600" b="1" spc="100" dirty="0" smtClean="0">
                <a:solidFill>
                  <a:srgbClr val="54BC9B"/>
                </a:solidFill>
              </a:rPr>
              <a:t>άλλα λόγια, η «ενίσχυση του φωτός» (αύξηση της ποσότητας φωτός) προκλήθηκε </a:t>
            </a:r>
            <a:r>
              <a:rPr lang="el-GR" sz="2600" b="1" spc="100" dirty="0" smtClean="0">
                <a:solidFill>
                  <a:srgbClr val="54BC9B"/>
                </a:solidFill>
              </a:rPr>
              <a:t>από την..</a:t>
            </a:r>
            <a:br>
              <a:rPr lang="el-GR" sz="2600" b="1" spc="100" dirty="0" smtClean="0">
                <a:solidFill>
                  <a:srgbClr val="54BC9B"/>
                </a:solidFill>
              </a:rPr>
            </a:br>
            <a:endParaRPr lang="pt-BR" sz="26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 smtClean="0">
                <a:solidFill>
                  <a:schemeClr val="bg1"/>
                </a:solidFill>
              </a:rPr>
              <a:t>”</a:t>
            </a:r>
            <a:r>
              <a:rPr lang="el-GR" sz="2600" b="1" spc="100" dirty="0" smtClean="0">
                <a:solidFill>
                  <a:schemeClr val="bg1"/>
                </a:solidFill>
              </a:rPr>
              <a:t> </a:t>
            </a:r>
            <a:r>
              <a:rPr lang="el-GR" sz="2600" b="1" spc="100" dirty="0" smtClean="0">
                <a:solidFill>
                  <a:schemeClr val="bg1"/>
                </a:solidFill>
              </a:rPr>
              <a:t>..διέγερμένη εκπομπή </a:t>
            </a:r>
            <a:r>
              <a:rPr lang="el-GR" sz="2600" b="1" spc="100" dirty="0" smtClean="0">
                <a:solidFill>
                  <a:schemeClr val="bg1"/>
                </a:solidFill>
              </a:rPr>
              <a:t>ακτινοβολίας </a:t>
            </a:r>
            <a:r>
              <a:rPr lang="pt-BR" sz="2600" b="1" spc="100" dirty="0" smtClean="0">
                <a:solidFill>
                  <a:schemeClr val="bg1"/>
                </a:solidFill>
              </a:rPr>
              <a:t>"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endParaRPr lang="pt-BR" sz="2600" b="1" spc="100" dirty="0" smtClean="0">
              <a:solidFill>
                <a:srgbClr val="54BC9B"/>
              </a:solidFill>
            </a:endParaRPr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  <a:p>
            <a:pPr marL="514350" indent="-514350">
              <a:buFont typeface="+mj-lt"/>
              <a:buAutoNum type="arabicPeriod" startAt="5"/>
            </a:pPr>
            <a:endParaRPr lang="pt-BR" sz="2800" dirty="0"/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 smtClean="0">
                <a:solidFill>
                  <a:schemeClr val="bg1"/>
                </a:solidFill>
              </a:rPr>
              <a:t>                                   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787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ΒΗΜΑΤΑ</a:t>
            </a:r>
            <a:endParaRPr lang="pt-BR" sz="4200" b="1" spc="600" dirty="0" smtClean="0">
              <a:solidFill>
                <a:srgbClr val="2C3C4F"/>
              </a:solidFill>
              <a:ea typeface="Andale Mono" charset="0"/>
              <a:cs typeface="Andale Mono" charset="0"/>
            </a:endParaRPr>
          </a:p>
          <a:p>
            <a:pPr algn="ctr"/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717640"/>
            <a:ext cx="8640960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l-GR" sz="2600" b="1" spc="100" dirty="0" smtClean="0">
                <a:solidFill>
                  <a:srgbClr val="54BC9B"/>
                </a:solidFill>
              </a:rPr>
              <a:t>Ένας </a:t>
            </a:r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</a:rPr>
              <a:t>καθρέφτης</a:t>
            </a:r>
            <a:r>
              <a:rPr lang="el-GR" sz="2600" b="1" spc="100" dirty="0" smtClean="0">
                <a:solidFill>
                  <a:srgbClr val="54BC9B"/>
                </a:solidFill>
              </a:rPr>
              <a:t> στο ένα άκρο του σωλήνα λέιζερ </a:t>
            </a:r>
            <a:r>
              <a:rPr lang="el-GR" sz="2600" b="1" spc="100" dirty="0" smtClean="0">
                <a:solidFill>
                  <a:srgbClr val="54BC9B"/>
                </a:solidFill>
              </a:rPr>
              <a:t>αναγκάζει </a:t>
            </a:r>
            <a:r>
              <a:rPr lang="el-GR" sz="2600" b="1" spc="100" dirty="0" smtClean="0">
                <a:solidFill>
                  <a:srgbClr val="54BC9B"/>
                </a:solidFill>
              </a:rPr>
              <a:t>τα φωτόνια να αναπηδούν εμπρός και πίσω μέσα στον κρύσταλλο</a:t>
            </a:r>
            <a:r>
              <a:rPr lang="el-GR" sz="2600" b="1" spc="100" dirty="0" smtClean="0">
                <a:solidFill>
                  <a:srgbClr val="54BC9B"/>
                </a:solidFill>
              </a:rPr>
              <a:t>.</a:t>
            </a:r>
          </a:p>
          <a:p>
            <a:pPr marL="514350" indent="-514350">
              <a:buFont typeface="+mj-lt"/>
              <a:buAutoNum type="arabicPeriod" startAt="6"/>
            </a:pPr>
            <a:endParaRPr lang="pt-BR" sz="2600" b="1" spc="100" dirty="0">
              <a:solidFill>
                <a:srgbClr val="54BC9B"/>
              </a:solidFill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l-GR" sz="2600" b="1" spc="100" dirty="0" smtClean="0">
                <a:solidFill>
                  <a:srgbClr val="54BC9B"/>
                </a:solidFill>
              </a:rPr>
              <a:t>Ένας </a:t>
            </a:r>
            <a:r>
              <a:rPr lang="el-GR" sz="2600" b="1" spc="100" dirty="0" smtClean="0">
                <a:solidFill>
                  <a:srgbClr val="54BC9B"/>
                </a:solidFill>
              </a:rPr>
              <a:t>μερικός καθρέφτης στο άλλο άκρο του σωλήνα αναπηδά μερικά φωτόνια πίσω στο κρύσταλλο, αλλά </a:t>
            </a:r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</a:rPr>
              <a:t>αφήνει κάποια </a:t>
            </a:r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</a:rPr>
              <a:t>να διαφύγουν</a:t>
            </a:r>
            <a:r>
              <a:rPr lang="el-GR" sz="2600" b="1" spc="100" dirty="0" smtClean="0">
                <a:solidFill>
                  <a:srgbClr val="54BC9B"/>
                </a:solidFill>
              </a:rPr>
              <a:t>.</a:t>
            </a:r>
          </a:p>
          <a:p>
            <a:pPr marL="514350" indent="-514350">
              <a:buFont typeface="+mj-lt"/>
              <a:buAutoNum type="arabicPeriod" startAt="6"/>
            </a:pPr>
            <a:endParaRPr lang="pt-BR" sz="2600" b="1" spc="100" dirty="0">
              <a:solidFill>
                <a:srgbClr val="54BC9B"/>
              </a:solidFill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l-GR" sz="2600" b="1" spc="100" dirty="0" smtClean="0">
                <a:solidFill>
                  <a:srgbClr val="54BC9B"/>
                </a:solidFill>
              </a:rPr>
              <a:t>Τα φωτόνια που διαφεύγουν σχηματίζουν </a:t>
            </a:r>
            <a:r>
              <a:rPr lang="el-GR" sz="2600" b="1" spc="100" dirty="0" smtClean="0">
                <a:solidFill>
                  <a:srgbClr val="54BC9B"/>
                </a:solidFill>
              </a:rPr>
              <a:t>μια </a:t>
            </a:r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</a:rPr>
              <a:t>πολύ συγκεντρωμένη δέσμη </a:t>
            </a:r>
            <a:r>
              <a:rPr lang="el-GR" sz="2600" b="1" spc="100" dirty="0" smtClean="0">
                <a:solidFill>
                  <a:srgbClr val="54BC9B"/>
                </a:solidFill>
              </a:rPr>
              <a:t>ισχυρού φωτός λέιζερ 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  <a:p>
            <a:pPr marL="514350" indent="-514350">
              <a:buFont typeface="+mj-lt"/>
              <a:buAutoNum type="arabicPeriod" startAt="5"/>
            </a:pPr>
            <a:endParaRPr lang="pt-BR" sz="2800" dirty="0"/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 smtClean="0">
                <a:solidFill>
                  <a:schemeClr val="bg1"/>
                </a:solidFill>
              </a:rPr>
              <a:t>                                   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85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282</Words>
  <Application>Microsoft Macintosh PowerPoint</Application>
  <PresentationFormat>On-screen Show (4:3)</PresentationFormat>
  <Paragraphs>67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Kostas K</cp:lastModifiedBy>
  <cp:revision>16</cp:revision>
  <dcterms:created xsi:type="dcterms:W3CDTF">2017-03-08T21:43:37Z</dcterms:created>
  <dcterms:modified xsi:type="dcterms:W3CDTF">2018-01-30T11:41:34Z</dcterms:modified>
</cp:coreProperties>
</file>